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75" r:id="rId2"/>
    <p:sldId id="395" r:id="rId3"/>
    <p:sldId id="402" r:id="rId4"/>
    <p:sldId id="403" r:id="rId5"/>
    <p:sldId id="383" r:id="rId6"/>
    <p:sldId id="406" r:id="rId7"/>
    <p:sldId id="405" r:id="rId8"/>
    <p:sldId id="396" r:id="rId9"/>
    <p:sldId id="398" r:id="rId10"/>
    <p:sldId id="399" r:id="rId11"/>
    <p:sldId id="400" r:id="rId12"/>
  </p:sldIdLst>
  <p:sldSz cx="9144000" cy="6858000" type="screen4x3"/>
  <p:notesSz cx="6858000" cy="96869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036" autoAdjust="0"/>
    <p:restoredTop sz="96616" autoAdjust="0"/>
  </p:normalViewPr>
  <p:slideViewPr>
    <p:cSldViewPr>
      <p:cViewPr>
        <p:scale>
          <a:sx n="75" d="100"/>
          <a:sy n="75" d="100"/>
        </p:scale>
        <p:origin x="-810" y="-90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6"/>
      </p:cViewPr>
      <p:guideLst>
        <p:guide orient="horz" pos="3051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D42CE-D99C-4EE2-8873-31E4D5C30ADF}" type="datetimeFigureOut">
              <a:rPr lang="ko-KR" altLang="en-US" smtClean="0"/>
              <a:pPr/>
              <a:t>2012-06-27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200898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9200898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84CDD-0BF8-4425-B162-CA0F76D2CFD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5EEF4-5178-4CE2-82C7-E2D74EF61C79}" type="datetimeFigureOut">
              <a:rPr lang="ko-KR" altLang="en-US" smtClean="0"/>
              <a:pPr/>
              <a:t>2012-06-27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008063" y="727075"/>
            <a:ext cx="4841875" cy="363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601290"/>
            <a:ext cx="5486400" cy="4359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200898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9200898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6BDC5-BA66-4042-B1AC-04ECC96F498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6BDC5-BA66-4042-B1AC-04ECC96F4982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C8B7-F0B8-4EE8-8C59-E694375222B1}" type="datetimeFigureOut">
              <a:rPr lang="ko-KR" altLang="en-US" smtClean="0"/>
              <a:pPr/>
              <a:t>2012-06-27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CC25-9FCB-4931-AD58-4B32F995E56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C8B7-F0B8-4EE8-8C59-E694375222B1}" type="datetimeFigureOut">
              <a:rPr lang="ko-KR" altLang="en-US" smtClean="0"/>
              <a:pPr/>
              <a:t>2012-06-27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CC25-9FCB-4931-AD58-4B32F995E56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C8B7-F0B8-4EE8-8C59-E694375222B1}" type="datetimeFigureOut">
              <a:rPr lang="ko-KR" altLang="en-US" smtClean="0"/>
              <a:pPr/>
              <a:t>2012-06-27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CC25-9FCB-4931-AD58-4B32F995E56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C8B7-F0B8-4EE8-8C59-E694375222B1}" type="datetimeFigureOut">
              <a:rPr lang="ko-KR" altLang="en-US" smtClean="0"/>
              <a:pPr/>
              <a:t>2012-06-27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CC25-9FCB-4931-AD58-4B32F995E56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C8B7-F0B8-4EE8-8C59-E694375222B1}" type="datetimeFigureOut">
              <a:rPr lang="ko-KR" altLang="en-US" smtClean="0"/>
              <a:pPr/>
              <a:t>2012-06-27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CC25-9FCB-4931-AD58-4B32F995E56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C8B7-F0B8-4EE8-8C59-E694375222B1}" type="datetimeFigureOut">
              <a:rPr lang="ko-KR" altLang="en-US" smtClean="0"/>
              <a:pPr/>
              <a:t>2012-06-27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CC25-9FCB-4931-AD58-4B32F995E56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C8B7-F0B8-4EE8-8C59-E694375222B1}" type="datetimeFigureOut">
              <a:rPr lang="ko-KR" altLang="en-US" smtClean="0"/>
              <a:pPr/>
              <a:t>2012-06-27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CC25-9FCB-4931-AD58-4B32F995E56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C8B7-F0B8-4EE8-8C59-E694375222B1}" type="datetimeFigureOut">
              <a:rPr lang="ko-KR" altLang="en-US" smtClean="0"/>
              <a:pPr/>
              <a:t>2012-06-27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CC25-9FCB-4931-AD58-4B32F995E56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C8B7-F0B8-4EE8-8C59-E694375222B1}" type="datetimeFigureOut">
              <a:rPr lang="ko-KR" altLang="en-US" smtClean="0"/>
              <a:pPr/>
              <a:t>2012-06-27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CC25-9FCB-4931-AD58-4B32F995E56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C8B7-F0B8-4EE8-8C59-E694375222B1}" type="datetimeFigureOut">
              <a:rPr lang="ko-KR" altLang="en-US" smtClean="0"/>
              <a:pPr/>
              <a:t>2012-06-27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CC25-9FCB-4931-AD58-4B32F995E56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C8B7-F0B8-4EE8-8C59-E694375222B1}" type="datetimeFigureOut">
              <a:rPr lang="ko-KR" altLang="en-US" smtClean="0"/>
              <a:pPr/>
              <a:t>2012-06-27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CC25-9FCB-4931-AD58-4B32F995E56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 userDrawn="1"/>
        </p:nvGrpSpPr>
        <p:grpSpPr>
          <a:xfrm>
            <a:off x="-32" y="-24"/>
            <a:ext cx="9144000" cy="6858000"/>
            <a:chOff x="0" y="0"/>
            <a:chExt cx="9144000" cy="6858000"/>
          </a:xfrm>
        </p:grpSpPr>
        <p:sp>
          <p:nvSpPr>
            <p:cNvPr id="14" name="직사각형 13"/>
            <p:cNvSpPr/>
            <p:nvPr/>
          </p:nvSpPr>
          <p:spPr>
            <a:xfrm>
              <a:off x="230008" y="214290"/>
              <a:ext cx="8699710" cy="6443042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22000">
                  <a:schemeClr val="bg1"/>
                </a:gs>
              </a:gsLst>
              <a:lin ang="19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15" name="그림 14" descr="메드윌병원-최종3.gif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4282" y="4271140"/>
              <a:ext cx="1488524" cy="2372570"/>
            </a:xfrm>
            <a:prstGeom prst="rect">
              <a:avLst/>
            </a:prstGeom>
            <a:effectLst>
              <a:softEdge rad="31750"/>
            </a:effectLst>
          </p:spPr>
        </p:pic>
        <p:sp>
          <p:nvSpPr>
            <p:cNvPr id="16" name="직사각형 1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7" name="그림 16" descr="Untitled-1.gif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14714" y="357166"/>
              <a:ext cx="1983779" cy="571504"/>
            </a:xfrm>
            <a:prstGeom prst="rect">
              <a:avLst/>
            </a:prstGeom>
          </p:spPr>
        </p:pic>
        <p:sp>
          <p:nvSpPr>
            <p:cNvPr id="18" name="직사각형 17"/>
            <p:cNvSpPr/>
            <p:nvPr/>
          </p:nvSpPr>
          <p:spPr>
            <a:xfrm>
              <a:off x="214282" y="214290"/>
              <a:ext cx="8715436" cy="642942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0C8B7-F0B8-4EE8-8C59-E694375222B1}" type="datetimeFigureOut">
              <a:rPr lang="ko-KR" altLang="en-US" smtClean="0"/>
              <a:pPr/>
              <a:t>2012-06-27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7CC25-9FCB-4931-AD58-4B32F995E56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201205231319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03348" y="4437112"/>
            <a:ext cx="2428892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그림 7" descr="2012-06-02 10.03.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5076" y="4382798"/>
            <a:ext cx="2428892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그림 6" descr="DSC029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50512" y="4410654"/>
            <a:ext cx="2141968" cy="2114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그림 5" descr="main사진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5824560" y="1988840"/>
            <a:ext cx="3045120" cy="2337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직사각형 9"/>
          <p:cNvSpPr/>
          <p:nvPr/>
        </p:nvSpPr>
        <p:spPr>
          <a:xfrm>
            <a:off x="395537" y="260648"/>
            <a:ext cx="727280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ko-KR" alt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스포츠의학 </a:t>
            </a:r>
            <a:r>
              <a:rPr lang="en-US" altLang="ko-KR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&amp; </a:t>
            </a:r>
            <a:r>
              <a:rPr lang="ko-KR" alt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재활센터</a:t>
            </a:r>
            <a:endParaRPr lang="en-US" altLang="ko-KR" sz="4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lnSpc>
                <a:spcPct val="150000"/>
              </a:lnSpc>
            </a:pPr>
            <a:r>
              <a:rPr lang="en-US" altLang="ko-K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</a:t>
            </a:r>
            <a:r>
              <a:rPr lang="ko-KR" alt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스포츠 </a:t>
            </a:r>
            <a:r>
              <a:rPr lang="ko-KR" alt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메디컬</a:t>
            </a:r>
            <a:r>
              <a:rPr lang="ko-KR" alt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테스트</a:t>
            </a:r>
            <a:r>
              <a:rPr lang="en-US" altLang="ko-K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”</a:t>
            </a:r>
            <a:r>
              <a:rPr lang="ko-KR" alt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</a:t>
            </a:r>
            <a:endParaRPr lang="ko-KR" alt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“</a:t>
            </a:r>
            <a:r>
              <a:rPr lang="ko-KR" alt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스포츠 </a:t>
            </a:r>
            <a:r>
              <a:rPr lang="ko-KR" alt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메디컬</a:t>
            </a:r>
            <a:r>
              <a:rPr lang="ko-KR" alt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테스트</a:t>
            </a:r>
            <a:r>
              <a:rPr lang="en-US" altLang="ko-K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” </a:t>
            </a:r>
            <a:r>
              <a:rPr lang="ko-KR" alt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실무조율 </a:t>
            </a:r>
            <a:endParaRPr lang="ko-KR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158" y="1643050"/>
            <a:ext cx="8501122" cy="492922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50000"/>
              </a:lnSpc>
              <a:buNone/>
            </a:pPr>
            <a:r>
              <a:rPr lang="ko-KR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</a:t>
            </a:r>
            <a:r>
              <a:rPr lang="en-US" altLang="ko-K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</a:t>
            </a:r>
            <a:r>
              <a:rPr lang="ko-KR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용어 정리 </a:t>
            </a:r>
            <a:r>
              <a:rPr lang="en-US" altLang="ko-K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; </a:t>
            </a:r>
            <a:r>
              <a:rPr lang="ko-KR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스포츠 </a:t>
            </a:r>
            <a:r>
              <a:rPr lang="ko-KR" alt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메디컬</a:t>
            </a:r>
            <a:r>
              <a:rPr lang="ko-KR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테스트</a:t>
            </a:r>
            <a:r>
              <a:rPr lang="en-US" altLang="ko-K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??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altLang="ko-K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- </a:t>
            </a:r>
            <a:r>
              <a:rPr lang="ko-KR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무료 검진의 형태</a:t>
            </a:r>
            <a:endParaRPr lang="en-US" altLang="ko-KR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514350" indent="-514350">
              <a:lnSpc>
                <a:spcPct val="150000"/>
              </a:lnSpc>
              <a:buNone/>
            </a:pPr>
            <a:r>
              <a:rPr lang="en-US" altLang="ko-K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; </a:t>
            </a:r>
            <a:r>
              <a:rPr lang="ko-KR" altLang="en-US" sz="2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대외협력팀</a:t>
            </a:r>
            <a:r>
              <a:rPr lang="ko-KR" altLang="en-US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섭외 </a:t>
            </a:r>
            <a:r>
              <a:rPr lang="en-US" altLang="ko-KR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&amp; </a:t>
            </a:r>
            <a:r>
              <a:rPr lang="ko-KR" altLang="en-US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스포츠 센터 실무진 일정 조율</a:t>
            </a:r>
            <a:endParaRPr lang="en-US" altLang="ko-KR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514350" indent="-514350">
              <a:lnSpc>
                <a:spcPct val="150000"/>
              </a:lnSpc>
              <a:buNone/>
            </a:pPr>
            <a:r>
              <a:rPr lang="en-US" altLang="ko-K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- </a:t>
            </a:r>
            <a:r>
              <a:rPr lang="ko-KR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테스트 결과 분석 및 보고</a:t>
            </a:r>
            <a:endParaRPr lang="en-US" altLang="ko-KR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514350" indent="-514350">
              <a:lnSpc>
                <a:spcPct val="150000"/>
              </a:lnSpc>
              <a:buNone/>
            </a:pPr>
            <a:r>
              <a:rPr lang="en-US" altLang="ko-K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</a:t>
            </a:r>
            <a:r>
              <a:rPr lang="en-US" altLang="ko-K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ko-KR" alt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스포츠 센터 테스트 후 결과 보고서 작성</a:t>
            </a:r>
            <a:r>
              <a:rPr lang="en-US" altLang="ko-K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(3</a:t>
            </a:r>
            <a:r>
              <a:rPr lang="ko-KR" alt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일이내</a:t>
            </a:r>
            <a:r>
              <a:rPr lang="en-US" altLang="ko-K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altLang="ko-K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: </a:t>
            </a:r>
            <a:r>
              <a:rPr lang="ko-KR" alt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결과 보고서 발송</a:t>
            </a:r>
            <a:endParaRPr lang="en-US" altLang="ko-KR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514350" indent="-514350">
              <a:lnSpc>
                <a:spcPct val="150000"/>
              </a:lnSpc>
              <a:buNone/>
            </a:pPr>
            <a:r>
              <a:rPr lang="en-US" altLang="ko-K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</a:t>
            </a:r>
            <a:r>
              <a:rPr lang="ko-KR" alt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altLang="ko-K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</a:t>
            </a:r>
            <a:r>
              <a:rPr lang="ko-KR" alt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대외협력팀장과 실무진 직접 방문 전달</a:t>
            </a:r>
            <a:r>
              <a:rPr lang="en-US" altLang="ko-K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endParaRPr lang="ko-KR" alt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연락처</a:t>
            </a:r>
            <a:endParaRPr lang="ko-KR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5720" y="1268760"/>
            <a:ext cx="8501122" cy="5328592"/>
          </a:xfrm>
        </p:spPr>
        <p:txBody>
          <a:bodyPr>
            <a:normAutofit/>
          </a:bodyPr>
          <a:lstStyle/>
          <a:p>
            <a:pPr marL="514350" indent="-514350" algn="r">
              <a:buNone/>
            </a:pPr>
            <a:r>
              <a:rPr lang="ko-KR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부산광역시 금정구 </a:t>
            </a:r>
            <a:r>
              <a:rPr lang="ko-KR" alt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구서동</a:t>
            </a:r>
            <a:r>
              <a:rPr lang="ko-KR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altLang="ko-K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163-8</a:t>
            </a:r>
          </a:p>
          <a:p>
            <a:pPr marL="514350" indent="-514350" algn="r">
              <a:buNone/>
            </a:pPr>
            <a:r>
              <a:rPr lang="ko-KR" alt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메드윌병원</a:t>
            </a:r>
            <a:endParaRPr lang="en-US" altLang="ko-KR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514350" indent="-514350" algn="r">
              <a:buNone/>
            </a:pPr>
            <a:r>
              <a:rPr lang="ko-KR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스포츠의학 </a:t>
            </a:r>
            <a:r>
              <a:rPr lang="en-US" altLang="ko-K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&amp; </a:t>
            </a:r>
            <a:r>
              <a:rPr lang="ko-KR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재활센터</a:t>
            </a:r>
            <a:endParaRPr lang="en-US" altLang="ko-KR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514350" indent="-514350" algn="r">
              <a:buNone/>
            </a:pPr>
            <a:r>
              <a:rPr lang="en-US" altLang="ko-K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 051-519-8061</a:t>
            </a:r>
          </a:p>
          <a:p>
            <a:pPr marL="514350" indent="-514350" algn="r">
              <a:buNone/>
            </a:pPr>
            <a:r>
              <a:rPr lang="en-US" altLang="ko-K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 051-519-8069</a:t>
            </a:r>
          </a:p>
          <a:p>
            <a:pPr marL="514350" indent="-514350" algn="r">
              <a:buNone/>
            </a:pPr>
            <a:endParaRPr lang="en-US" altLang="ko-KR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514350" indent="-514350" algn="r">
              <a:buNone/>
            </a:pPr>
            <a:r>
              <a:rPr lang="ko-KR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팀장 이승훈</a:t>
            </a:r>
            <a:r>
              <a:rPr lang="en-US" altLang="ko-K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(010-7252-8970)</a:t>
            </a:r>
          </a:p>
          <a:p>
            <a:pPr marL="514350" indent="-514350" algn="r">
              <a:buNone/>
            </a:pPr>
            <a:r>
              <a:rPr lang="ko-KR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대외협력팀장 신은주</a:t>
            </a:r>
            <a:r>
              <a:rPr lang="en-US" altLang="ko-K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(010-6570-5326)</a:t>
            </a:r>
          </a:p>
          <a:p>
            <a:pPr marL="514350" indent="-514350" algn="r">
              <a:buNone/>
            </a:pPr>
            <a:r>
              <a:rPr lang="ko-KR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기획홍보차장 최민호</a:t>
            </a:r>
            <a:r>
              <a:rPr lang="en-US" altLang="ko-K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(019-525-8190)</a:t>
            </a:r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스포츠 </a:t>
            </a:r>
            <a:r>
              <a:rPr lang="ko-KR" alt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메디컬</a:t>
            </a:r>
            <a:r>
              <a:rPr lang="ko-KR" alt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테스트 항목</a:t>
            </a:r>
            <a:endParaRPr lang="ko-KR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pPr marL="514350" indent="-514350" algn="ctr">
              <a:buFont typeface="+mj-lt"/>
              <a:buAutoNum type="arabicPeriod"/>
            </a:pPr>
            <a:r>
              <a:rPr lang="ko-KR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기초체력테스트</a:t>
            </a:r>
            <a:r>
              <a:rPr lang="en-US" altLang="ko-K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(SM – test)</a:t>
            </a:r>
          </a:p>
          <a:p>
            <a:pPr marL="514350" indent="-514350" algn="ctr">
              <a:buFont typeface="+mj-lt"/>
              <a:buAutoNum type="arabicPeriod"/>
            </a:pPr>
            <a:endParaRPr lang="en-US" altLang="ko-KR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ko-KR" alt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동적체평형검사</a:t>
            </a:r>
            <a:r>
              <a:rPr lang="en-US" altLang="ko-K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(Air balance test)</a:t>
            </a:r>
          </a:p>
          <a:p>
            <a:pPr marL="514350" indent="-514350" algn="ctr">
              <a:buFont typeface="+mj-lt"/>
              <a:buAutoNum type="arabicPeriod"/>
            </a:pPr>
            <a:endParaRPr lang="en-US" altLang="ko-KR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ko-KR" alt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등속성운동검사</a:t>
            </a:r>
            <a:r>
              <a:rPr lang="en-US" altLang="ko-K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</a:t>
            </a:r>
            <a:r>
              <a:rPr lang="en-US" altLang="ko-KR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Biodex</a:t>
            </a:r>
            <a:r>
              <a:rPr lang="en-US" altLang="ko-K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system4)</a:t>
            </a:r>
          </a:p>
          <a:p>
            <a:pPr marL="514350" indent="-514350" algn="ctr">
              <a:buFont typeface="+mj-lt"/>
              <a:buAutoNum type="arabicPeriod"/>
            </a:pPr>
            <a:endParaRPr lang="en-US" altLang="ko-KR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ko-KR" alt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체성기능검사</a:t>
            </a:r>
            <a:r>
              <a:rPr lang="en-US" altLang="ko-K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(Screening test )</a:t>
            </a:r>
          </a:p>
          <a:p>
            <a:pPr algn="ctr"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기초체력테스트 </a:t>
            </a:r>
            <a:r>
              <a:rPr lang="en-US" altLang="ko-KR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(SM – TEST)</a:t>
            </a:r>
            <a:endParaRPr lang="ko-KR" altLang="en-US" sz="31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내용 개체 틀 7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4614866" cy="45259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ko-KR" altLang="en-US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근육둘레</a:t>
            </a:r>
            <a:r>
              <a:rPr lang="en-US" altLang="ko-KR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(GIRTH)</a:t>
            </a:r>
            <a:r>
              <a:rPr lang="ko-KR" altLang="en-US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측정</a:t>
            </a:r>
            <a:endParaRPr lang="en-US" altLang="ko-KR" sz="2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457200" indent="-457200">
              <a:buFont typeface="+mj-lt"/>
              <a:buAutoNum type="arabicPeriod"/>
            </a:pPr>
            <a:r>
              <a:rPr lang="ko-KR" altLang="en-US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근력</a:t>
            </a:r>
            <a:r>
              <a:rPr lang="en-US" altLang="ko-KR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(STRENGTHENING) </a:t>
            </a:r>
            <a:r>
              <a:rPr lang="ko-KR" altLang="en-US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측정</a:t>
            </a:r>
            <a:endParaRPr lang="en-US" altLang="ko-KR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ko-KR" altLang="en-US" sz="2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근파워</a:t>
            </a:r>
            <a:r>
              <a:rPr lang="en-US" altLang="ko-KR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(POWER)</a:t>
            </a:r>
            <a:r>
              <a:rPr lang="ko-KR" altLang="en-US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측정</a:t>
            </a:r>
            <a:endParaRPr lang="en-US" altLang="ko-KR" sz="2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457200" indent="-457200">
              <a:buFont typeface="+mj-lt"/>
              <a:buAutoNum type="arabicPeriod"/>
            </a:pPr>
            <a:r>
              <a:rPr lang="ko-KR" altLang="en-US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유연성</a:t>
            </a:r>
            <a:r>
              <a:rPr lang="en-US" altLang="ko-KR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(FLEXIBILITY) </a:t>
            </a:r>
            <a:r>
              <a:rPr lang="ko-KR" altLang="en-US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측정</a:t>
            </a:r>
            <a:endParaRPr lang="en-US" altLang="ko-KR" sz="2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457200" indent="-457200">
              <a:buFont typeface="+mj-lt"/>
              <a:buAutoNum type="arabicPeriod"/>
            </a:pPr>
            <a:r>
              <a:rPr lang="ko-KR" altLang="en-US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기능수행</a:t>
            </a:r>
            <a:r>
              <a:rPr lang="en-US" altLang="ko-KR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(AGILITY) </a:t>
            </a:r>
            <a:r>
              <a:rPr lang="ko-KR" altLang="en-US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측정</a:t>
            </a:r>
            <a:endParaRPr lang="en-US" altLang="ko-KR" sz="2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457200" indent="-457200">
              <a:buFont typeface="+mj-lt"/>
              <a:buAutoNum type="arabicPeriod"/>
            </a:pPr>
            <a:r>
              <a:rPr lang="ko-KR" altLang="en-US" sz="2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발란스능력</a:t>
            </a:r>
            <a:r>
              <a:rPr lang="en-US" altLang="ko-KR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(BALANCE) </a:t>
            </a:r>
            <a:r>
              <a:rPr lang="ko-KR" altLang="en-US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측정</a:t>
            </a:r>
            <a:endParaRPr lang="en-US" altLang="ko-KR" sz="2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457200" indent="-457200">
              <a:buFont typeface="+mj-lt"/>
              <a:buAutoNum type="arabicPeriod"/>
            </a:pPr>
            <a:r>
              <a:rPr lang="ko-KR" altLang="en-US" sz="2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체성분</a:t>
            </a:r>
            <a:r>
              <a:rPr lang="en-US" altLang="ko-KR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(BODY FAT RATIO) </a:t>
            </a:r>
            <a:r>
              <a:rPr lang="ko-KR" altLang="en-US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측정</a:t>
            </a:r>
            <a:endParaRPr lang="en-US" altLang="ko-KR" sz="2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en-US" altLang="ko-KR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en-US" altLang="ko-KR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9" name="내용 개체 틀 18" descr="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28050" y="1700808"/>
            <a:ext cx="3964430" cy="4857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o-KR" alt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동적체평형</a:t>
            </a:r>
            <a:r>
              <a:rPr lang="en-US" altLang="ko-K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(Air balance test)</a:t>
            </a:r>
            <a:r>
              <a:rPr lang="ko-KR" alt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검사</a:t>
            </a:r>
            <a:endParaRPr lang="ko-KR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내용 개체 틀 7"/>
          <p:cNvSpPr>
            <a:spLocks noGrp="1"/>
          </p:cNvSpPr>
          <p:nvPr>
            <p:ph sz="half" idx="1"/>
          </p:nvPr>
        </p:nvSpPr>
        <p:spPr>
          <a:xfrm>
            <a:off x="683568" y="1639341"/>
            <a:ext cx="3888432" cy="308580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ko-KR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중심점진단테스트</a:t>
            </a:r>
            <a:endParaRPr lang="en-US" altLang="ko-KR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514350" indent="-514350">
              <a:buNone/>
            </a:pPr>
            <a:r>
              <a:rPr lang="en-US" altLang="ko-K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: </a:t>
            </a:r>
            <a:r>
              <a:rPr lang="ko-KR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정적 균형능력검사</a:t>
            </a:r>
            <a:endParaRPr lang="en-US" altLang="ko-KR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514350" indent="-514350">
              <a:buFont typeface="+mj-lt"/>
              <a:buAutoNum type="arabicPeriod"/>
            </a:pPr>
            <a:endParaRPr lang="en-US" altLang="ko-KR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altLang="ko-K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</a:t>
            </a:r>
            <a:r>
              <a:rPr lang="ko-KR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방향진단테스트</a:t>
            </a:r>
            <a:endParaRPr lang="en-US" altLang="ko-KR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514350" indent="-514350">
              <a:buNone/>
            </a:pPr>
            <a:r>
              <a:rPr lang="en-US" altLang="ko-K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: </a:t>
            </a:r>
            <a:r>
              <a:rPr lang="ko-KR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동적 균형 및 </a:t>
            </a:r>
            <a:endParaRPr lang="en-US" altLang="ko-KR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514350" indent="-514350">
              <a:buNone/>
            </a:pPr>
            <a:r>
              <a:rPr lang="en-US" altLang="ko-K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</a:t>
            </a:r>
            <a:r>
              <a:rPr lang="ko-KR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지구력 검사</a:t>
            </a:r>
            <a:endParaRPr lang="en-US" altLang="ko-KR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내용 개체 틀 5" descr="2012052313181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340768"/>
            <a:ext cx="4176464" cy="2689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그림 8" descr="20120523132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001644"/>
            <a:ext cx="4179422" cy="2667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o-KR" alt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등속성운동검사</a:t>
            </a:r>
            <a:r>
              <a:rPr lang="ko-KR" alt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altLang="ko-KR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altLang="ko-KR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altLang="ko-KR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</a:t>
            </a:r>
            <a:r>
              <a:rPr lang="en-US" altLang="ko-KR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Biodex</a:t>
            </a:r>
            <a:r>
              <a:rPr lang="en-US" altLang="ko-KR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– system 4)</a:t>
            </a:r>
            <a:endParaRPr lang="ko-KR" alt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0" y="1844824"/>
            <a:ext cx="4286280" cy="34563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ko-KR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각 속도에 따른 </a:t>
            </a:r>
            <a:endParaRPr lang="en-US" altLang="ko-KR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- </a:t>
            </a:r>
            <a:r>
              <a:rPr lang="ko-KR" alt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각 관절의 최대 근력</a:t>
            </a:r>
            <a:endParaRPr lang="en-US" altLang="ko-KR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- </a:t>
            </a:r>
            <a:r>
              <a:rPr lang="ko-KR" alt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체중당 최대 근력</a:t>
            </a:r>
            <a:endParaRPr lang="en-US" altLang="ko-KR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- </a:t>
            </a:r>
            <a:r>
              <a:rPr lang="ko-KR" alt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좌</a:t>
            </a:r>
            <a:r>
              <a:rPr lang="en-US" altLang="ko-K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ko-KR" alt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우측 비율 및 주동근</a:t>
            </a:r>
            <a:endParaRPr lang="en-US" altLang="ko-KR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- </a:t>
            </a:r>
            <a:r>
              <a:rPr lang="ko-KR" alt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길항근</a:t>
            </a:r>
            <a:r>
              <a:rPr lang="ko-KR" alt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근육비율</a:t>
            </a:r>
            <a:endParaRPr lang="en-US" altLang="ko-KR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lnSpc>
                <a:spcPct val="150000"/>
              </a:lnSpc>
              <a:buAutoNum type="arabicPeriod"/>
            </a:pPr>
            <a:endParaRPr lang="en-US" altLang="ko-KR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그림 5" descr="2012-06-02 10.03.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1644760"/>
            <a:ext cx="4161677" cy="2648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그림 6" descr="2012-06-02 10.07.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3096"/>
            <a:ext cx="421599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체성기능검사</a:t>
            </a:r>
            <a:r>
              <a:rPr lang="en-US" altLang="ko-K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(Screening test )</a:t>
            </a:r>
            <a:endParaRPr lang="ko-KR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내용 개체 틀 4" descr="DSC029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0019" y="1628801"/>
            <a:ext cx="4200465" cy="2520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83357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US" altLang="ko-K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 </a:t>
            </a:r>
            <a:r>
              <a:rPr lang="ko-KR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자세 분석</a:t>
            </a:r>
            <a:endParaRPr lang="en-US" altLang="ko-KR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None/>
            </a:pPr>
            <a:endParaRPr lang="en-US" altLang="ko-KR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None/>
            </a:pPr>
            <a:r>
              <a:rPr lang="en-US" altLang="ko-K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</a:t>
            </a:r>
            <a:r>
              <a:rPr lang="ko-KR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관절 운동범위 분석</a:t>
            </a:r>
            <a:endParaRPr lang="en-US" altLang="ko-KR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None/>
            </a:pPr>
            <a:endParaRPr lang="en-US" altLang="ko-KR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None/>
            </a:pPr>
            <a:r>
              <a:rPr lang="en-US" altLang="ko-K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 </a:t>
            </a:r>
            <a:r>
              <a:rPr lang="ko-KR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촉진 검사</a:t>
            </a:r>
            <a:endParaRPr lang="en-US" altLang="ko-KR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None/>
            </a:pPr>
            <a:endParaRPr lang="en-US" altLang="ko-KR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None/>
            </a:pPr>
            <a:r>
              <a:rPr lang="en-US" altLang="ko-K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4. </a:t>
            </a:r>
            <a:r>
              <a:rPr lang="ko-KR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각 관절 특수검사</a:t>
            </a:r>
            <a:endParaRPr lang="ko-KR" altLang="en-US" dirty="0"/>
          </a:p>
        </p:txBody>
      </p:sp>
      <p:pic>
        <p:nvPicPr>
          <p:cNvPr id="6" name="그림 5" descr="DSC029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019" y="4108572"/>
            <a:ext cx="4147965" cy="2488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검 사 대 상</a:t>
            </a:r>
            <a:endParaRPr lang="ko-KR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ko-KR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대외협력팀장</a:t>
            </a:r>
            <a:endParaRPr lang="en-US" altLang="ko-KR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>
              <a:lnSpc>
                <a:spcPct val="150000"/>
              </a:lnSpc>
              <a:buNone/>
            </a:pPr>
            <a:r>
              <a:rPr lang="ko-KR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기획홍보팀장</a:t>
            </a:r>
            <a:endParaRPr lang="en-US" altLang="ko-KR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>
              <a:lnSpc>
                <a:spcPct val="150000"/>
              </a:lnSpc>
              <a:buNone/>
            </a:pPr>
            <a:r>
              <a:rPr lang="ko-KR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치료팀장</a:t>
            </a:r>
            <a:endParaRPr lang="en-US" altLang="ko-KR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>
              <a:lnSpc>
                <a:spcPct val="150000"/>
              </a:lnSpc>
              <a:buNone/>
            </a:pPr>
            <a:r>
              <a:rPr lang="ko-KR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en-US" altLang="ko-KR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>
              <a:lnSpc>
                <a:spcPct val="150000"/>
              </a:lnSpc>
              <a:buNone/>
            </a:pPr>
            <a:r>
              <a:rPr lang="ko-KR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섭외 후</a:t>
            </a:r>
            <a:r>
              <a:rPr lang="en-US" altLang="ko-K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ko-KR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센터와 일정 조율</a:t>
            </a:r>
            <a:endParaRPr lang="ko-KR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o-KR" alt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테스트시간</a:t>
            </a:r>
            <a:r>
              <a:rPr lang="en-US" altLang="ko-K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/</a:t>
            </a:r>
            <a:r>
              <a:rPr lang="ko-KR" alt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일자</a:t>
            </a:r>
            <a:r>
              <a:rPr lang="en-US" altLang="ko-K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altLang="ko-K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altLang="ko-KR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</a:t>
            </a:r>
            <a:r>
              <a:rPr lang="ko-KR" alt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무료검진 완료시점</a:t>
            </a:r>
            <a:r>
              <a:rPr lang="en-US" altLang="ko-KR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</a:t>
            </a:r>
            <a:endParaRPr lang="ko-KR" alt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5720" y="1772816"/>
            <a:ext cx="8501122" cy="4353347"/>
          </a:xfrm>
        </p:spPr>
        <p:txBody>
          <a:bodyPr/>
          <a:lstStyle/>
          <a:p>
            <a:pPr marL="514350" indent="-514350" algn="ctr">
              <a:lnSpc>
                <a:spcPct val="150000"/>
              </a:lnSpc>
              <a:buFont typeface="+mj-lt"/>
              <a:buAutoNum type="arabicPeriod"/>
            </a:pPr>
            <a:r>
              <a:rPr lang="ko-KR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일정 </a:t>
            </a:r>
            <a:r>
              <a:rPr lang="en-US" altLang="ko-K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ko-KR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특수 요일 지정</a:t>
            </a:r>
            <a:endParaRPr lang="en-US" altLang="ko-KR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514350" indent="-514350" algn="ctr">
              <a:lnSpc>
                <a:spcPct val="150000"/>
              </a:lnSpc>
              <a:buNone/>
            </a:pPr>
            <a:r>
              <a:rPr lang="en-US" altLang="ko-K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(</a:t>
            </a:r>
            <a:r>
              <a:rPr lang="ko-KR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화요일 혹은 목요일</a:t>
            </a:r>
            <a:r>
              <a:rPr lang="en-US" altLang="ko-K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</a:p>
          <a:p>
            <a:pPr marL="514350" indent="-514350" algn="ctr">
              <a:lnSpc>
                <a:spcPct val="150000"/>
              </a:lnSpc>
              <a:buNone/>
            </a:pPr>
            <a:r>
              <a:rPr lang="en-US" altLang="ko-K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</a:t>
            </a:r>
            <a:r>
              <a:rPr lang="ko-KR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시간 </a:t>
            </a:r>
            <a:r>
              <a:rPr lang="en-US" altLang="ko-K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16:00 ~ 17:30</a:t>
            </a:r>
          </a:p>
          <a:p>
            <a:pPr marL="514350" indent="-514350" algn="ctr">
              <a:lnSpc>
                <a:spcPct val="150000"/>
              </a:lnSpc>
              <a:buFont typeface="+mj-lt"/>
              <a:buAutoNum type="arabicPeriod"/>
            </a:pPr>
            <a:endParaRPr lang="en-US" altLang="ko-KR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테 </a:t>
            </a:r>
            <a:r>
              <a:rPr lang="ko-KR" alt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스</a:t>
            </a:r>
            <a:r>
              <a:rPr lang="ko-KR" alt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ko-KR" alt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트</a:t>
            </a:r>
            <a:r>
              <a:rPr lang="ko-KR" alt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인 원</a:t>
            </a:r>
            <a:endParaRPr lang="ko-KR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475656" y="1600200"/>
            <a:ext cx="7488832" cy="4781128"/>
          </a:xfrm>
        </p:spPr>
        <p:txBody>
          <a:bodyPr>
            <a:normAutofit fontScale="925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ko-KR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스포츠의학</a:t>
            </a:r>
            <a:r>
              <a:rPr lang="en-US" altLang="ko-K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&amp;</a:t>
            </a:r>
            <a:r>
              <a:rPr lang="ko-KR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재활센터 예상인원 </a:t>
            </a:r>
            <a:endParaRPr lang="en-US" altLang="ko-KR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514350" indent="-514350">
              <a:lnSpc>
                <a:spcPct val="150000"/>
              </a:lnSpc>
              <a:buNone/>
            </a:pPr>
            <a:r>
              <a:rPr lang="en-US" altLang="ko-K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</a:t>
            </a:r>
            <a:r>
              <a:rPr lang="ko-KR" alt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일 </a:t>
            </a:r>
            <a:r>
              <a:rPr lang="en-US" altLang="ko-K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3~4</a:t>
            </a:r>
            <a:r>
              <a:rPr lang="ko-KR" alt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명 </a:t>
            </a:r>
            <a:r>
              <a:rPr lang="en-US" altLang="ko-K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</a:t>
            </a:r>
            <a:r>
              <a:rPr lang="ko-KR" alt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시범적으로 주</a:t>
            </a:r>
            <a:r>
              <a:rPr lang="en-US" altLang="ko-K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  <a:r>
              <a:rPr lang="ko-KR" alt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회</a:t>
            </a:r>
            <a:r>
              <a:rPr lang="en-US" altLang="ko-K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ko-KR" alt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적정인원 월 </a:t>
            </a:r>
            <a:r>
              <a:rPr lang="en-US" altLang="ko-K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</a:t>
            </a:r>
            <a:r>
              <a:rPr lang="ko-KR" alt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명 예상</a:t>
            </a:r>
            <a:r>
              <a:rPr lang="en-US" altLang="ko-K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학교 및 단체의 일정에 따라 검사인원 유동적 변경</a:t>
            </a:r>
            <a:endParaRPr lang="en-US" altLang="ko-KR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스포츠의학센터의 환자수급에 따라 확대 결정</a:t>
            </a:r>
            <a:endParaRPr lang="en-US" altLang="ko-KR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514350" indent="-514350">
              <a:lnSpc>
                <a:spcPct val="110000"/>
              </a:lnSpc>
              <a:buNone/>
            </a:pPr>
            <a:endParaRPr lang="en-US" altLang="ko-KR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 startAt="2"/>
            </a:pPr>
            <a:r>
              <a:rPr lang="ko-KR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섭외학교의 검사인원이 많은 경우</a:t>
            </a:r>
            <a:endParaRPr lang="en-US" altLang="ko-KR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514350" indent="-514350">
              <a:lnSpc>
                <a:spcPct val="150000"/>
              </a:lnSpc>
              <a:buNone/>
            </a:pPr>
            <a:r>
              <a:rPr lang="ko-KR" alt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대외협력팀장과 스포츠센터의 상황에 따른 조율</a:t>
            </a:r>
            <a:endParaRPr lang="ko-KR" alt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lnSpc>
            <a:spcPct val="150000"/>
          </a:lnSpc>
          <a:defRPr sz="6600" b="1" cap="all" dirty="0" err="1" smtClean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effectLst>
              <a:reflection blurRad="12700" stA="28000" endPos="45000" dist="1000" dir="5400000" sy="-100000" algn="bl" rotWithShape="0"/>
            </a:effectLst>
            <a:latin typeface="휴먼둥근헤드라인" pitchFamily="18" charset="-127"/>
            <a:ea typeface="송성훈 미소L" pitchFamily="2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3119</TotalTime>
  <Words>326</Words>
  <Application>Microsoft Office PowerPoint</Application>
  <PresentationFormat>화면 슬라이드 쇼(4:3)</PresentationFormat>
  <Paragraphs>76</Paragraphs>
  <Slides>11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슬라이드 1</vt:lpstr>
      <vt:lpstr>스포츠 메디컬 테스트 항목</vt:lpstr>
      <vt:lpstr>기초체력테스트 (SM – TEST)</vt:lpstr>
      <vt:lpstr>동적체평형(Air balance test)검사</vt:lpstr>
      <vt:lpstr>등속성운동검사  (Biodex – system 4)</vt:lpstr>
      <vt:lpstr>체성기능검사 (Screening test )</vt:lpstr>
      <vt:lpstr>검 사 대 상</vt:lpstr>
      <vt:lpstr>테스트시간/일자 (무료검진 완료시점)</vt:lpstr>
      <vt:lpstr>테 스 트 인 원</vt:lpstr>
      <vt:lpstr>“스포츠 메디컬 테스트” 실무조율 </vt:lpstr>
      <vt:lpstr>연락처</vt:lpstr>
    </vt:vector>
  </TitlesOfParts>
  <Company>Customer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메드윌병원 2월 친절교육</dc:title>
  <dc:subject>첫인상</dc:subject>
  <dc:creator>다돼지</dc:creator>
  <cp:lastModifiedBy>최민호</cp:lastModifiedBy>
  <cp:revision>334</cp:revision>
  <dcterms:created xsi:type="dcterms:W3CDTF">2009-08-05T08:33:33Z</dcterms:created>
  <dcterms:modified xsi:type="dcterms:W3CDTF">2012-06-27T05:06:09Z</dcterms:modified>
</cp:coreProperties>
</file>